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8"/>
  </p:notesMasterIdLst>
  <p:sldIdLst>
    <p:sldId id="859" r:id="rId2"/>
    <p:sldId id="1189" r:id="rId3"/>
    <p:sldId id="1168" r:id="rId4"/>
    <p:sldId id="1284" r:id="rId5"/>
    <p:sldId id="1285" r:id="rId6"/>
    <p:sldId id="1169" r:id="rId7"/>
    <p:sldId id="1170" r:id="rId8"/>
    <p:sldId id="1177" r:id="rId9"/>
    <p:sldId id="1178" r:id="rId10"/>
    <p:sldId id="1179" r:id="rId11"/>
    <p:sldId id="1180" r:id="rId12"/>
    <p:sldId id="1286" r:id="rId13"/>
    <p:sldId id="1287" r:id="rId14"/>
    <p:sldId id="1183" r:id="rId15"/>
    <p:sldId id="1185" r:id="rId16"/>
    <p:sldId id="1187" r:id="rId17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F412A"/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>
      <p:cViewPr varScale="1">
        <p:scale>
          <a:sx n="106" d="100"/>
          <a:sy n="106" d="100"/>
        </p:scale>
        <p:origin x="714" y="12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2025/9/21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159102" y="-27384"/>
            <a:ext cx="67687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实验班全程提优训练 高中语文 选择性必修</a:t>
            </a:r>
            <a:r>
              <a:rPr lang="en-US" altLang="zh-CN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下册 </a:t>
            </a:r>
            <a:r>
              <a:rPr lang="en-US" altLang="zh-CN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RMJY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2025/9/21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334327" y="1721001"/>
            <a:ext cx="11523345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smtClean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第二单元  中国</a:t>
            </a: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现当代作家作品研习</a:t>
            </a:r>
            <a:endParaRPr lang="zh-CN" altLang="en-US" sz="5400" dirty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34327" y="311549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6</a:t>
            </a: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　大堰河</a:t>
            </a:r>
            <a:r>
              <a:rPr lang="en-US" altLang="zh-CN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——</a:t>
            </a: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我的保姆</a:t>
            </a: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　</a:t>
            </a:r>
            <a:r>
              <a:rPr lang="en-US" altLang="zh-CN" sz="4800" b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*</a:t>
            </a:r>
            <a:r>
              <a:rPr lang="zh-CN" altLang="en-US" sz="4800" b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再</a:t>
            </a: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别康桥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96752"/>
            <a:ext cx="11485848" cy="2862322"/>
          </a:xfrm>
        </p:spPr>
        <p:txBody>
          <a:bodyPr/>
          <a:lstStyle/>
          <a:p>
            <a:pPr algn="ctr" hangingPunct="0">
              <a:spcAft>
                <a:spcPts val="0"/>
              </a:spcAft>
            </a:pPr>
            <a:r>
              <a:rPr lang="zh-CN" altLang="zh-CN" b="1">
                <a:solidFill>
                  <a:srgbClr val="F58A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答 题 方 法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B3002D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B3002D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B3002D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含蓄句</a:t>
            </a:r>
            <a:r>
              <a:rPr lang="en-US" altLang="zh-CN" b="1">
                <a:solidFill>
                  <a:srgbClr val="B3002D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——</a:t>
            </a:r>
            <a:r>
              <a:rPr lang="zh-CN" altLang="zh-CN" b="1">
                <a:solidFill>
                  <a:srgbClr val="B3002D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由表及里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）联系语境，揣摩句意。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）揣摩语句的感情因素，需要联系文本的主旨、作者的情感态度。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）具体分析含蓄句的外在形式，特别是语句中的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关键词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1XBS3.EPS" descr="id:214748864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42748" y="825912"/>
            <a:ext cx="2015490" cy="370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045838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46237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B3002D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B3002D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B3002D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技巧句</a:t>
            </a:r>
            <a:r>
              <a:rPr lang="en-US" altLang="zh-CN" b="1">
                <a:solidFill>
                  <a:srgbClr val="B3002D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——</a:t>
            </a:r>
            <a:r>
              <a:rPr lang="zh-CN" altLang="zh-CN" b="1">
                <a:solidFill>
                  <a:srgbClr val="B3002D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还原本义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第一步，要确定描写或陈述的对象。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第二步，要明确语句所使用的修辞手法或描写、抒情手法。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第三步，将语句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还原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，就是结合语境探求语句的本原，将其还原成没使用表现手法的、意思明白的语句。如对使用了比喻的修辞手法的语句，要透过喻体看到本体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等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907180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78313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B3002D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>
                <a:solidFill>
                  <a:srgbClr val="B3002D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B3002D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结构复杂句</a:t>
            </a:r>
            <a:r>
              <a:rPr lang="en-US" altLang="zh-CN" b="1">
                <a:solidFill>
                  <a:srgbClr val="B3002D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——</a:t>
            </a:r>
            <a:r>
              <a:rPr lang="zh-CN" altLang="zh-CN" b="1">
                <a:solidFill>
                  <a:srgbClr val="B3002D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分清结构层次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对于附加成分较多的单句，可通过摘取句子主干、留心附加成分的办法来理解。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对于复句，如果是一个并列关系的语句，句意应是两个并列意思的相加；如果是一个偏正关系的复句，句意应侧重于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正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的部分，但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偏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的部分绝不可忽视，否则就可能丢失要点。一般来说，要从关键词出发，分析单句，探究复句的关系，然后再综合表述。分析时注意联系文章中心和上下文，揭示语句的核心含意。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B3002D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b="1">
                <a:solidFill>
                  <a:srgbClr val="B3002D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B3002D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文眼句</a:t>
            </a:r>
            <a:r>
              <a:rPr lang="en-US" altLang="zh-CN" b="1">
                <a:solidFill>
                  <a:srgbClr val="B3002D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——</a:t>
            </a:r>
            <a:r>
              <a:rPr lang="zh-CN" altLang="zh-CN" b="1">
                <a:solidFill>
                  <a:srgbClr val="B3002D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立足全文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理解这类语句，首先要整体把握文章的内容，分析文章的主题、感情、观点态度；其次要抓住语句中显示主题的关键信息，准确理解语句的含意。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5387762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B3002D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b="1">
                <a:solidFill>
                  <a:srgbClr val="B3002D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B3002D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结构句</a:t>
            </a:r>
            <a:r>
              <a:rPr lang="en-US" altLang="zh-CN" b="1">
                <a:solidFill>
                  <a:srgbClr val="B3002D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——</a:t>
            </a:r>
            <a:r>
              <a:rPr lang="zh-CN" altLang="zh-CN" b="1">
                <a:solidFill>
                  <a:srgbClr val="B3002D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抓住位置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理解这类语句，应从结构入手，找准语句的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管辖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范围，再从语句的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管辖区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寻找其含意。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35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）总领句：概括下文内容。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35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）总结句：概括上文内容。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35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）过渡句：分析上下文。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35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）照应句：解释照应的句（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段落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407308" y="4653136"/>
            <a:ext cx="11439394" cy="576248"/>
            <a:chOff x="407308" y="4869160"/>
            <a:chExt cx="11439394" cy="576248"/>
          </a:xfrm>
        </p:grpSpPr>
        <p:sp>
          <p:nvSpPr>
            <p:cNvPr id="4" name="内容占位符 1"/>
            <p:cNvSpPr txBox="1">
              <a:spLocks/>
            </p:cNvSpPr>
            <p:nvPr/>
          </p:nvSpPr>
          <p:spPr bwMode="auto">
            <a:xfrm>
              <a:off x="3117294" y="4869160"/>
              <a:ext cx="8729408" cy="5762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spAutoFit/>
            </a:bodyPr>
            <a:lstStyle>
              <a:lvl1pPr marL="0" indent="0" algn="just" rtl="0" fontAlgn="base">
                <a:lnSpc>
                  <a:spcPct val="150000"/>
                </a:lnSpc>
                <a:spcBef>
                  <a:spcPts val="0"/>
                </a:spcBef>
                <a:spcAft>
                  <a:spcPct val="0"/>
                </a:spcAft>
                <a:buFontTx/>
                <a:buNone/>
                <a:tabLst>
                  <a:tab pos="5645150" algn="l"/>
                  <a:tab pos="9862820" algn="l"/>
                </a:tabLst>
                <a:defRPr sz="24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indent="0" algn="l" rtl="0" fontAlgn="base">
                <a:spcBef>
                  <a:spcPct val="20000"/>
                </a:spcBef>
                <a:spcAft>
                  <a:spcPct val="0"/>
                </a:spcAft>
                <a:buFontTx/>
                <a:buNone/>
                <a:defRPr sz="28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indent="0" algn="l" rtl="0" fontAlgn="base">
                <a:spcBef>
                  <a:spcPct val="20000"/>
                </a:spcBef>
                <a:spcAft>
                  <a:spcPct val="0"/>
                </a:spcAft>
                <a:buFontTx/>
                <a:buNone/>
                <a:defRPr sz="28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indent="0" algn="l" rtl="0" fontAlgn="base">
                <a:spcBef>
                  <a:spcPct val="20000"/>
                </a:spcBef>
                <a:spcAft>
                  <a:spcPct val="0"/>
                </a:spcAft>
                <a:buFontTx/>
                <a:buNone/>
                <a:defRPr sz="28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indent="0" algn="l" rtl="0" fontAlgn="base">
                <a:spcBef>
                  <a:spcPct val="20000"/>
                </a:spcBef>
                <a:spcAft>
                  <a:spcPct val="0"/>
                </a:spcAft>
                <a:buFontTx/>
                <a:buNone/>
                <a:defRPr sz="28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indent="635">
                <a:spcAft>
                  <a:spcPts val="0"/>
                </a:spcAft>
              </a:pPr>
              <a:r>
                <a:rPr lang="zh-CN" altLang="zh-CN" b="1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本课</a:t>
              </a:r>
              <a:r>
                <a:rPr lang="en-US" altLang="zh-CN" b="1">
                  <a:solidFill>
                    <a:srgbClr val="000000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Times New Roman" panose="02020603050405020304" pitchFamily="18" charset="0"/>
                </a:rPr>
                <a:t>“</a:t>
              </a:r>
              <a:r>
                <a:rPr lang="zh-CN" altLang="zh-CN" b="1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诗歌阅读拓展提优</a:t>
              </a:r>
              <a:r>
                <a:rPr lang="en-US" altLang="zh-CN" b="1">
                  <a:solidFill>
                    <a:srgbClr val="000000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Times New Roman" panose="02020603050405020304" pitchFamily="18" charset="0"/>
                </a:rPr>
                <a:t>”</a:t>
              </a:r>
              <a:r>
                <a:rPr lang="zh-CN" altLang="zh-CN" b="1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第</a:t>
              </a:r>
              <a:r>
                <a:rPr lang="en-US" altLang="zh-CN" b="1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12</a:t>
              </a:r>
              <a:r>
                <a:rPr lang="zh-CN" altLang="zh-CN" b="1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题</a:t>
              </a:r>
              <a:r>
                <a:rPr lang="zh-CN" altLang="zh-CN" b="1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（</a:t>
              </a:r>
              <a:r>
                <a:rPr lang="en-US" altLang="zh-CN" b="1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P29</a:t>
              </a:r>
              <a:r>
                <a:rPr lang="zh-CN" altLang="zh-CN" b="1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）</a:t>
              </a:r>
              <a:r>
                <a:rPr lang="zh-CN" altLang="zh-CN" b="1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。</a:t>
              </a:r>
              <a:endPara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endParaRPr>
            </a:p>
          </p:txBody>
        </p:sp>
        <p:pic>
          <p:nvPicPr>
            <p:cNvPr id="5" name="21XBS5.EPS" descr="id:2147488654;FounderCES"/>
            <p:cNvPicPr/>
            <p:nvPr/>
          </p:nvPicPr>
          <p:blipFill>
            <a:blip r:embed="rId2"/>
            <a:stretch>
              <a:fillRect/>
            </a:stretch>
          </p:blipFill>
          <p:spPr>
            <a:xfrm>
              <a:off x="407308" y="5011907"/>
              <a:ext cx="2015490" cy="370840"/>
            </a:xfrm>
            <a:prstGeom prst="rect">
              <a:avLst/>
            </a:prstGeom>
          </p:spPr>
        </p:pic>
        <p:pic>
          <p:nvPicPr>
            <p:cNvPr id="6" name="手指.EPS" descr="id:2147488661;FounderCES"/>
            <p:cNvPicPr/>
            <p:nvPr/>
          </p:nvPicPr>
          <p:blipFill>
            <a:blip r:embed="rId3"/>
            <a:stretch>
              <a:fillRect/>
            </a:stretch>
          </p:blipFill>
          <p:spPr>
            <a:xfrm>
              <a:off x="2469222" y="5074862"/>
              <a:ext cx="601648" cy="26174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25866850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774557"/>
            <a:ext cx="11485848" cy="4685065"/>
          </a:xfrm>
        </p:spPr>
        <p:txBody>
          <a:bodyPr/>
          <a:lstStyle/>
          <a:p>
            <a:pPr hangingPunct="0">
              <a:lnSpc>
                <a:spcPct val="140000"/>
              </a:lnSpc>
              <a:spcAft>
                <a:spcPts val="0"/>
              </a:spcAft>
            </a:pPr>
            <a:r>
              <a:rPr lang="zh-CN" altLang="zh-CN" b="1">
                <a:solidFill>
                  <a:srgbClr val="E26355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名人名言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ctr" hangingPunct="0">
              <a:lnSpc>
                <a:spcPct val="140000"/>
              </a:lnSpc>
              <a:spcAft>
                <a:spcPts val="0"/>
              </a:spcAft>
            </a:pPr>
            <a:r>
              <a:rPr lang="zh-CN" altLang="zh-CN" b="1">
                <a:solidFill>
                  <a:srgbClr val="F58A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艾 青 名 言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）人间没有永恒的夜晚，世界没有永恒的冬天。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）个人的痛苦与欢乐，必须融合在时代的痛苦与欢乐里。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）时间顺流而下，生活逆水行舟。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ctr" hangingPunct="0">
              <a:lnSpc>
                <a:spcPct val="140000"/>
              </a:lnSpc>
              <a:spcAft>
                <a:spcPts val="0"/>
              </a:spcAft>
            </a:pPr>
            <a:r>
              <a:rPr lang="zh-CN" altLang="zh-CN" b="1">
                <a:solidFill>
                  <a:srgbClr val="F58A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徐志摩名言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）如果你想攀登高峰，切莫把彩虹当作梯子。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）希望，只有和勤奋作伴，才能如虎添翼。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）只有登上山顶，才能看到那边的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风光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素养养成记.EPS" descr="id:2147488668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759359" y="755651"/>
            <a:ext cx="4671695" cy="485775"/>
          </a:xfrm>
          <a:prstGeom prst="rect">
            <a:avLst/>
          </a:prstGeom>
        </p:spPr>
      </p:pic>
      <p:pic>
        <p:nvPicPr>
          <p:cNvPr id="4" name="21XBS8.EPS" descr="id:2147488675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07308" y="1349821"/>
            <a:ext cx="2015490" cy="370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356275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781869"/>
            <a:ext cx="11485848" cy="3416320"/>
          </a:xfrm>
        </p:spPr>
        <p:txBody>
          <a:bodyPr/>
          <a:lstStyle/>
          <a:p>
            <a:pPr indent="612140"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时间赐我青春与死亡，尽管我戴着镣铐，依然像大海一样歌唱。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年少的艾青，面对战争的困难、社会的压力、家人的冷漠，从孤独的童年时代，到颠沛流离去巴黎求学的青年时代，甚至被捕入狱，他从未向苦难低头，亦从不因命运坎坷而迷茫动摇，一如他在诗中所言，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即使我们只是一根火柴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也要在关键时刻有一次闪耀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即使我们死后尸骨都腐烂了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也要变成磷火在荒野中燃烧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ED028C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适用角度</a:t>
            </a:r>
            <a:r>
              <a:rPr lang="zh-CN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挫折</a:t>
            </a:r>
            <a:r>
              <a:rPr lang="en-US" altLang="zh-CN" b="1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b="1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苦难</a:t>
            </a:r>
            <a:r>
              <a:rPr lang="en-US" altLang="zh-CN" b="1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b="1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不屈不挠</a:t>
            </a:r>
            <a:r>
              <a:rPr lang="en-US" altLang="zh-CN" b="1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b="1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压力</a:t>
            </a:r>
            <a:r>
              <a:rPr lang="en-US" altLang="zh-CN" b="1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等</a:t>
            </a:r>
            <a:r>
              <a:rPr lang="zh-CN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ED028C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素材运用.EPS" descr="id:2147488682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06574" y="791977"/>
            <a:ext cx="2015490" cy="388620"/>
          </a:xfrm>
          <a:prstGeom prst="rect">
            <a:avLst/>
          </a:prstGeom>
        </p:spPr>
      </p:pic>
      <p:grpSp>
        <p:nvGrpSpPr>
          <p:cNvPr id="4" name="组合 3"/>
          <p:cNvGrpSpPr/>
          <p:nvPr/>
        </p:nvGrpSpPr>
        <p:grpSpPr>
          <a:xfrm>
            <a:off x="406574" y="1340768"/>
            <a:ext cx="1211580" cy="461665"/>
            <a:chOff x="1454436" y="1286866"/>
            <a:chExt cx="1211580" cy="461665"/>
          </a:xfrm>
        </p:grpSpPr>
        <p:pic>
          <p:nvPicPr>
            <p:cNvPr id="5" name="BS25.eps" descr="id:2147489774;FounderCES"/>
            <p:cNvPicPr/>
            <p:nvPr/>
          </p:nvPicPr>
          <p:blipFill>
            <a:blip r:embed="rId3"/>
            <a:stretch>
              <a:fillRect/>
            </a:stretch>
          </p:blipFill>
          <p:spPr>
            <a:xfrm>
              <a:off x="1454436" y="1317297"/>
              <a:ext cx="1211580" cy="395605"/>
            </a:xfrm>
            <a:prstGeom prst="rect">
              <a:avLst/>
            </a:prstGeom>
          </p:spPr>
        </p:pic>
        <p:sp>
          <p:nvSpPr>
            <p:cNvPr id="6" name="矩形 5"/>
            <p:cNvSpPr/>
            <p:nvPr/>
          </p:nvSpPr>
          <p:spPr>
            <a:xfrm>
              <a:off x="1477274" y="1286866"/>
              <a:ext cx="1112805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zh-CN" sz="2400">
                  <a:solidFill>
                    <a:schemeClr val="bg1"/>
                  </a:solidFill>
                  <a:ea typeface="黑体" panose="02010609060101010101" pitchFamily="49" charset="-122"/>
                  <a:cs typeface="Times New Roman" panose="02020603050405020304" pitchFamily="18" charset="0"/>
                </a:rPr>
                <a:t>素材一</a:t>
              </a:r>
              <a:endParaRPr lang="zh-CN" altLang="en-US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7825800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79554"/>
            <a:ext cx="11485848" cy="2862322"/>
          </a:xfrm>
        </p:spPr>
        <p:txBody>
          <a:bodyPr/>
          <a:lstStyle/>
          <a:p>
            <a:pPr indent="612140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康桥是徐志摩的精神故乡，是他求学和追求浪漫情怀的地方。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那河畔的金柳，是夕阳中的新娘；波光里的艳影，在我的心头荡漾。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他对康桥的眷恋是梦幻般的且充满诗意的。艾青的眷恋源于生活的苦难与温情，徐志摩的眷恋则来自青春的浪漫与诗意，二人从不同角度展现了对故乡和旧地的深深眷恋。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ED028C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适用角度</a:t>
            </a:r>
            <a:r>
              <a:rPr lang="zh-CN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青春</a:t>
            </a:r>
            <a:r>
              <a:rPr lang="en-US" altLang="zh-CN" b="1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b="1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眷恋</a:t>
            </a:r>
            <a:r>
              <a:rPr lang="en-US" altLang="zh-CN" b="1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b="1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浪漫</a:t>
            </a:r>
            <a:r>
              <a:rPr lang="en-US" altLang="zh-CN" b="1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等</a:t>
            </a:r>
            <a:r>
              <a:rPr lang="zh-CN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ED028C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406574" y="836712"/>
            <a:ext cx="1211580" cy="461665"/>
            <a:chOff x="1454436" y="1286866"/>
            <a:chExt cx="1211580" cy="461665"/>
          </a:xfrm>
        </p:grpSpPr>
        <p:pic>
          <p:nvPicPr>
            <p:cNvPr id="4" name="BS25.eps" descr="id:2147489774;FounderCES"/>
            <p:cNvPicPr/>
            <p:nvPr/>
          </p:nvPicPr>
          <p:blipFill>
            <a:blip r:embed="rId2"/>
            <a:stretch>
              <a:fillRect/>
            </a:stretch>
          </p:blipFill>
          <p:spPr>
            <a:xfrm>
              <a:off x="1454436" y="1317297"/>
              <a:ext cx="1211580" cy="395605"/>
            </a:xfrm>
            <a:prstGeom prst="rect">
              <a:avLst/>
            </a:prstGeom>
          </p:spPr>
        </p:pic>
        <p:sp>
          <p:nvSpPr>
            <p:cNvPr id="5" name="矩形 4"/>
            <p:cNvSpPr/>
            <p:nvPr/>
          </p:nvSpPr>
          <p:spPr>
            <a:xfrm>
              <a:off x="1477274" y="1286866"/>
              <a:ext cx="1112805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zh-CN" sz="2400" smtClean="0">
                  <a:solidFill>
                    <a:schemeClr val="bg1"/>
                  </a:solidFill>
                  <a:ea typeface="黑体" panose="02010609060101010101" pitchFamily="49" charset="-122"/>
                  <a:cs typeface="Times New Roman" panose="02020603050405020304" pitchFamily="18" charset="0"/>
                </a:rPr>
                <a:t>素材</a:t>
              </a:r>
              <a:r>
                <a:rPr lang="zh-CN" altLang="en-US" sz="2400" smtClean="0">
                  <a:solidFill>
                    <a:schemeClr val="bg1"/>
                  </a:solidFill>
                  <a:ea typeface="黑体" panose="02010609060101010101" pitchFamily="49" charset="-122"/>
                  <a:cs typeface="Times New Roman" panose="02020603050405020304" pitchFamily="18" charset="0"/>
                </a:rPr>
                <a:t>二</a:t>
              </a:r>
              <a:endParaRPr lang="zh-CN" altLang="en-US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316328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1640" y="5301208"/>
            <a:ext cx="1271077" cy="393378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5605" y="4722590"/>
            <a:ext cx="1008112" cy="393378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6574" y="4212035"/>
            <a:ext cx="1008112" cy="393378"/>
          </a:xfrm>
          <a:prstGeom prst="rect">
            <a:avLst/>
          </a:prstGeom>
        </p:spPr>
      </p:pic>
      <p:pic>
        <p:nvPicPr>
          <p:cNvPr id="4" name="教材晒清单.EPS" descr="id:2147488590;FounderCES"/>
          <p:cNvPicPr/>
          <p:nvPr/>
        </p:nvPicPr>
        <p:blipFill>
          <a:blip r:embed="rId3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579794" y="764704"/>
            <a:ext cx="5035692" cy="484818"/>
          </a:xfrm>
          <a:prstGeom prst="rect">
            <a:avLst/>
          </a:prstGeom>
        </p:spPr>
      </p:pic>
      <p:pic>
        <p:nvPicPr>
          <p:cNvPr id="10" name="21XBS1.eps" descr="id:2147491136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384701" y="1340768"/>
            <a:ext cx="2110105" cy="388620"/>
          </a:xfrm>
          <a:prstGeom prst="rect">
            <a:avLst/>
          </a:prstGeom>
        </p:spPr>
      </p:pic>
      <p:sp>
        <p:nvSpPr>
          <p:cNvPr id="11" name="内容占位符 1"/>
          <p:cNvSpPr>
            <a:spLocks noGrp="1"/>
          </p:cNvSpPr>
          <p:nvPr>
            <p:ph idx="1"/>
          </p:nvPr>
        </p:nvSpPr>
        <p:spPr>
          <a:xfrm>
            <a:off x="360854" y="1846565"/>
            <a:ext cx="11485848" cy="4524315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B0F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成语辨析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ctr" hangingPunct="0">
              <a:spcAft>
                <a:spcPts val="0"/>
              </a:spcAft>
            </a:pPr>
            <a:r>
              <a:rPr lang="zh-CN" altLang="zh-CN" b="1">
                <a:solidFill>
                  <a:srgbClr val="3AB54A"/>
                </a:solidFill>
                <a:latin typeface="Times New Roman" panose="02020603050405020304" pitchFamily="18" charset="0"/>
                <a:ea typeface="方正清刻本悦宋简体"/>
                <a:cs typeface="Times New Roman" panose="02020603050405020304" pitchFamily="18" charset="0"/>
              </a:rPr>
              <a:t>天伦叙乐</a:t>
            </a:r>
            <a:r>
              <a:rPr lang="en-US" altLang="zh-CN" b="1">
                <a:solidFill>
                  <a:srgbClr val="3AB54A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 b="1">
                <a:solidFill>
                  <a:srgbClr val="3AB54A"/>
                </a:solidFill>
                <a:latin typeface="Times New Roman" panose="02020603050405020304" pitchFamily="18" charset="0"/>
                <a:ea typeface="方正清刻本悦宋简体"/>
                <a:cs typeface="Times New Roman" panose="02020603050405020304" pitchFamily="18" charset="0"/>
              </a:rPr>
              <a:t>天伦之乐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天伦叙乐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：叙天伦之乐，叙谈父子、兄弟间的快乐之事。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天伦之乐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：家庭中亲人团聚的快乐。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相同点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都有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家庭的乐趣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的意思。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不同点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天伦叙乐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侧重于叙家庭乐趣，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天伦之乐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侧重于享受家庭乐趣。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即境活用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中国人历来把家人团圆、亲友团聚、</a:t>
            </a:r>
            <a:r>
              <a:rPr lang="zh-CN" altLang="zh-CN" b="1" u="sng">
                <a:solidFill>
                  <a:srgbClr val="00A54F"/>
                </a:solidFill>
                <a:uFill>
                  <a:solidFill>
                    <a:srgbClr val="00A54F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天伦叙乐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看得极其珍贵。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父亲每年必从国外回来一次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和我们共享</a:t>
            </a:r>
            <a:r>
              <a:rPr lang="zh-CN" altLang="zh-CN" b="1" u="sng">
                <a:solidFill>
                  <a:srgbClr val="00A54F"/>
                </a:solidFill>
                <a:uFill>
                  <a:solidFill>
                    <a:srgbClr val="00A54F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天伦之乐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707364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1640" y="4187750"/>
            <a:ext cx="1271077" cy="393378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5605" y="3080908"/>
            <a:ext cx="1008112" cy="393378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6574" y="2543194"/>
            <a:ext cx="1008112" cy="393378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524315"/>
          </a:xfrm>
        </p:spPr>
        <p:txBody>
          <a:bodyPr/>
          <a:lstStyle/>
          <a:p>
            <a:pPr algn="ctr" hangingPunct="0">
              <a:spcAft>
                <a:spcPts val="0"/>
              </a:spcAft>
            </a:pPr>
            <a:r>
              <a:rPr lang="zh-CN" altLang="zh-CN" b="1">
                <a:solidFill>
                  <a:srgbClr val="3AB54A"/>
                </a:solidFill>
                <a:latin typeface="Times New Roman" panose="02020603050405020304" pitchFamily="18" charset="0"/>
                <a:ea typeface="方正清刻本悦宋简体"/>
                <a:cs typeface="Times New Roman" panose="02020603050405020304" pitchFamily="18" charset="0"/>
              </a:rPr>
              <a:t>忸怩不安</a:t>
            </a:r>
            <a:r>
              <a:rPr lang="en-US" altLang="zh-CN" b="1">
                <a:solidFill>
                  <a:srgbClr val="3AB54A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 b="1">
                <a:solidFill>
                  <a:srgbClr val="3AB54A"/>
                </a:solidFill>
                <a:latin typeface="Times New Roman" panose="02020603050405020304" pitchFamily="18" charset="0"/>
                <a:ea typeface="方正清刻本悦宋简体"/>
                <a:cs typeface="Times New Roman" panose="02020603050405020304" pitchFamily="18" charset="0"/>
              </a:rPr>
              <a:t>忸怩作态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忸怩不安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：形容不好意思或不大方的样子。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忸怩作态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：故意做出不好意思或不大方的样子。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相同点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都有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不大方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的意思。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不同点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忸怩不安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侧重于不好意思，中性词。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忸怩作态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侧重于含羞做作，含贬义。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即境活用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别看他都二十多岁了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可一同生人说话就</a:t>
            </a:r>
            <a:r>
              <a:rPr lang="zh-CN" altLang="zh-CN" b="1" u="sng">
                <a:solidFill>
                  <a:srgbClr val="00A54F"/>
                </a:solidFill>
                <a:uFill>
                  <a:solidFill>
                    <a:srgbClr val="00A54F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忸怩不安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也许曾经公众喜欢过他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但现在他的</a:t>
            </a:r>
            <a:r>
              <a:rPr lang="zh-CN" altLang="zh-CN" b="1" u="sng">
                <a:solidFill>
                  <a:srgbClr val="00A54F"/>
                </a:solidFill>
                <a:uFill>
                  <a:solidFill>
                    <a:srgbClr val="00A54F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忸怩作态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让人们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大失所望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2529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相关链接.EPS" descr="id:2147488604;FounderCES"/>
          <p:cNvPicPr/>
          <p:nvPr/>
        </p:nvPicPr>
        <p:blipFill>
          <a:blip r:embed="rId2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06574" y="836712"/>
            <a:ext cx="2015490" cy="388620"/>
          </a:xfrm>
          <a:prstGeom prst="rect">
            <a:avLst/>
          </a:prstGeom>
        </p:spPr>
      </p:pic>
      <p:grpSp>
        <p:nvGrpSpPr>
          <p:cNvPr id="6" name="组合 5"/>
          <p:cNvGrpSpPr/>
          <p:nvPr/>
        </p:nvGrpSpPr>
        <p:grpSpPr>
          <a:xfrm>
            <a:off x="478583" y="1466678"/>
            <a:ext cx="1460162" cy="461665"/>
            <a:chOff x="345811" y="1394670"/>
            <a:chExt cx="1460162" cy="461665"/>
          </a:xfrm>
        </p:grpSpPr>
        <p:pic>
          <p:nvPicPr>
            <p:cNvPr id="7" name="BS23A.EPS" descr="id:2147488611;FounderCES"/>
            <p:cNvPicPr/>
            <p:nvPr/>
          </p:nvPicPr>
          <p:blipFill>
            <a:blip r:embed="rId3"/>
            <a:stretch>
              <a:fillRect/>
            </a:stretch>
          </p:blipFill>
          <p:spPr>
            <a:xfrm>
              <a:off x="345811" y="1412776"/>
              <a:ext cx="1460162" cy="432048"/>
            </a:xfrm>
            <a:prstGeom prst="rect">
              <a:avLst/>
            </a:prstGeom>
          </p:spPr>
        </p:pic>
        <p:sp>
          <p:nvSpPr>
            <p:cNvPr id="8" name="矩形 7"/>
            <p:cNvSpPr/>
            <p:nvPr/>
          </p:nvSpPr>
          <p:spPr>
            <a:xfrm>
              <a:off x="354863" y="1394670"/>
              <a:ext cx="1422184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400" smtClean="0">
                  <a:solidFill>
                    <a:srgbClr val="000000"/>
                  </a:solidFill>
                  <a:ea typeface="黑体" panose="02010609060101010101" pitchFamily="49" charset="-122"/>
                  <a:cs typeface="Times New Roman" panose="02020603050405020304" pitchFamily="18" charset="0"/>
                </a:rPr>
                <a:t>背景解读</a:t>
              </a:r>
              <a:endParaRPr lang="zh-CN" altLang="en-US" dirty="0"/>
            </a:p>
          </p:txBody>
        </p:sp>
      </p:grpSp>
      <p:sp>
        <p:nvSpPr>
          <p:cNvPr id="9" name="内容占位符 1"/>
          <p:cNvSpPr>
            <a:spLocks noGrp="1"/>
          </p:cNvSpPr>
          <p:nvPr>
            <p:ph idx="1"/>
          </p:nvPr>
        </p:nvSpPr>
        <p:spPr>
          <a:xfrm>
            <a:off x="360854" y="1964347"/>
            <a:ext cx="11485848" cy="3416320"/>
          </a:xfrm>
        </p:spPr>
        <p:txBody>
          <a:bodyPr/>
          <a:lstStyle/>
          <a:p>
            <a:pPr algn="ctr" hangingPunct="0">
              <a:spcAft>
                <a:spcPts val="0"/>
              </a:spcAft>
            </a:pPr>
            <a:r>
              <a:rPr lang="zh-CN" altLang="zh-CN" b="1">
                <a:solidFill>
                  <a:srgbClr val="F58A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《大堰河</a:t>
            </a:r>
            <a:r>
              <a:rPr lang="en-US" altLang="zh-CN" b="1">
                <a:solidFill>
                  <a:srgbClr val="F58A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——</a:t>
            </a:r>
            <a:r>
              <a:rPr lang="zh-CN" altLang="zh-CN" b="1">
                <a:solidFill>
                  <a:srgbClr val="F58A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我的保姆》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艾青出生在一个地主家庭。据说，艾青出生时难产，算命先生说他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克父克母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，因此他被送到一个贫苦农妇大堰河家中抚养。艾青在大堰河家里住了五年，直到上学才被接回到自己家里。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1932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年，艾青加入中国左翼美术家联盟，随后被捕下狱。次年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月的一天，牢房的窗外飘起了大雪。艾青看到雪，想起了自己的身世，想起了长眠于地下的保姆，便写下了这首《大堰河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——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我的保姆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》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3314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62767"/>
            <a:ext cx="11485848" cy="2238241"/>
          </a:xfrm>
        </p:spPr>
        <p:txBody>
          <a:bodyPr/>
          <a:lstStyle/>
          <a:p>
            <a:pPr algn="ctr" hangingPunct="0">
              <a:spcAft>
                <a:spcPts val="0"/>
              </a:spcAft>
            </a:pPr>
            <a:r>
              <a:rPr lang="zh-CN" altLang="zh-CN" b="1">
                <a:solidFill>
                  <a:srgbClr val="F58A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《再 别 康 桥》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本诗写于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世纪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代。当时，徐志摩远渡重洋，从美国到英国研究文学。在风景秀丽的康河两岸，他完全陶醉在大自然的怀抱里。在离开伦敦的前夕，那美丽的黄昏，他在康桥上漫步，流连忘返，后来便写下了《再别康桥》这首诗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604308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40768"/>
            <a:ext cx="11485848" cy="2862322"/>
          </a:xfrm>
        </p:spPr>
        <p:txBody>
          <a:bodyPr/>
          <a:lstStyle/>
          <a:p>
            <a:pPr algn="ctr" hangingPunct="0">
              <a:spcAft>
                <a:spcPts val="0"/>
              </a:spcAft>
            </a:pPr>
            <a:r>
              <a:rPr lang="zh-CN" altLang="zh-CN" b="1">
                <a:solidFill>
                  <a:srgbClr val="F58A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七 月 诗 派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七月诗派是我国现代文学史上重要的现实主义诗歌流派。七月诗派是抗日战争和解放战争时期坚持时间最长、影响广大的文学流派。七月诗派以艾青、田间为先驱诗人，在胡风的理论引导和组织下，聚集了一大批诗歌写作的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初来者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，因《七月》杂志而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得名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478583" y="836712"/>
            <a:ext cx="1460162" cy="461665"/>
            <a:chOff x="345811" y="1394670"/>
            <a:chExt cx="1460162" cy="461665"/>
          </a:xfrm>
        </p:grpSpPr>
        <p:pic>
          <p:nvPicPr>
            <p:cNvPr id="4" name="BS23A.EPS" descr="id:2147488611;FounderCES"/>
            <p:cNvPicPr/>
            <p:nvPr/>
          </p:nvPicPr>
          <p:blipFill>
            <a:blip r:embed="rId2"/>
            <a:stretch>
              <a:fillRect/>
            </a:stretch>
          </p:blipFill>
          <p:spPr>
            <a:xfrm>
              <a:off x="345811" y="1412776"/>
              <a:ext cx="1460162" cy="432048"/>
            </a:xfrm>
            <a:prstGeom prst="rect">
              <a:avLst/>
            </a:prstGeom>
          </p:spPr>
        </p:pic>
        <p:sp>
          <p:nvSpPr>
            <p:cNvPr id="5" name="矩形 4"/>
            <p:cNvSpPr/>
            <p:nvPr/>
          </p:nvSpPr>
          <p:spPr>
            <a:xfrm>
              <a:off x="354863" y="1394670"/>
              <a:ext cx="1422184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400" dirty="0">
                  <a:solidFill>
                    <a:srgbClr val="000000"/>
                  </a:solidFill>
                  <a:ea typeface="黑体" panose="02010609060101010101" pitchFamily="49" charset="-122"/>
                  <a:cs typeface="Times New Roman" panose="02020603050405020304" pitchFamily="18" charset="0"/>
                </a:rPr>
                <a:t>文化常识</a:t>
              </a:r>
              <a:endParaRPr lang="zh-CN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3948526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00235"/>
          </a:xfrm>
        </p:spPr>
        <p:txBody>
          <a:bodyPr/>
          <a:lstStyle/>
          <a:p>
            <a:pPr algn="ctr" hangingPunct="0">
              <a:spcAft>
                <a:spcPts val="0"/>
              </a:spcAft>
            </a:pPr>
            <a:r>
              <a:rPr lang="zh-CN" altLang="zh-CN" b="1">
                <a:solidFill>
                  <a:srgbClr val="F58A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新　月　社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新月社是中国现代文学史上一个影响较大的文学社团，因泰戈尔《新月集》而得名。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1923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年成立于北京，是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五四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以来最大的以探索新诗理论与新诗创作为主要活动的文学社团。该社团在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1927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年春迁往上海，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1933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年结束活动，主要成员有胡适、徐志摩、闻一多、梁实秋等。他们提倡新格律诗，主张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理性节制情感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的美学原则与诗的形式格律化，反对滥情主义和诗的散文化倾向，从理论和实践两个方面对新诗的格律化进行了系统的探索。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8794928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1"/>
          <p:cNvSpPr>
            <a:spLocks noGrp="1"/>
          </p:cNvSpPr>
          <p:nvPr>
            <p:ph idx="1"/>
          </p:nvPr>
        </p:nvSpPr>
        <p:spPr>
          <a:xfrm>
            <a:off x="360854" y="1340768"/>
            <a:ext cx="11485848" cy="576248"/>
          </a:xfrm>
        </p:spPr>
        <p:txBody>
          <a:bodyPr/>
          <a:lstStyle/>
          <a:p>
            <a:pPr algn="ctr" hangingPunct="0">
              <a:spcAft>
                <a:spcPts val="0"/>
              </a:spcAft>
            </a:pPr>
            <a:r>
              <a:rPr lang="zh-CN" altLang="zh-CN" b="1">
                <a:solidFill>
                  <a:srgbClr val="E26355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文学类文本阅读之理解现代诗歌重要语句</a:t>
            </a:r>
            <a:r>
              <a:rPr lang="zh-CN" altLang="zh-CN" b="1">
                <a:solidFill>
                  <a:srgbClr val="E26355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的</a:t>
            </a:r>
            <a:r>
              <a:rPr lang="zh-CN" altLang="zh-CN" b="1" smtClean="0">
                <a:solidFill>
                  <a:srgbClr val="E26355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含意</a:t>
            </a:r>
            <a:endParaRPr lang="en-US" altLang="zh-CN" b="1" smtClean="0">
              <a:solidFill>
                <a:srgbClr val="E26355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4" name="高考戳考点.EPS" descr="id:2147488625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722846" y="755826"/>
            <a:ext cx="4744720" cy="485775"/>
          </a:xfrm>
          <a:prstGeom prst="rect">
            <a:avLst/>
          </a:prstGeom>
        </p:spPr>
      </p:pic>
      <p:pic>
        <p:nvPicPr>
          <p:cNvPr id="5" name="分析.EPS" descr="id:2147488632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42748" y="2050048"/>
            <a:ext cx="2015490" cy="370840"/>
          </a:xfrm>
          <a:prstGeom prst="rect">
            <a:avLst/>
          </a:prstGeom>
        </p:spPr>
      </p:pic>
      <p:graphicFrame>
        <p:nvGraphicFramePr>
          <p:cNvPr id="2" name="表格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77991872"/>
              </p:ext>
            </p:extLst>
          </p:nvPr>
        </p:nvGraphicFramePr>
        <p:xfrm>
          <a:off x="343711" y="2585432"/>
          <a:ext cx="11502992" cy="3291840"/>
        </p:xfrm>
        <a:graphic>
          <a:graphicData uri="http://schemas.openxmlformats.org/drawingml/2006/table">
            <a:tbl>
              <a:tblPr firstRow="1" firstCol="1" bandRow="1"/>
              <a:tblGrid>
                <a:gridCol w="1647039">
                  <a:extLst>
                    <a:ext uri="{9D8B030D-6E8A-4147-A177-3AD203B41FA5}">
                      <a16:colId xmlns:a16="http://schemas.microsoft.com/office/drawing/2014/main" val="1862749578"/>
                    </a:ext>
                  </a:extLst>
                </a:gridCol>
                <a:gridCol w="9855953">
                  <a:extLst>
                    <a:ext uri="{9D8B030D-6E8A-4147-A177-3AD203B41FA5}">
                      <a16:colId xmlns:a16="http://schemas.microsoft.com/office/drawing/2014/main" val="2811779939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学科素养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F1DE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方正清刻本悦宋简体"/>
                          <a:cs typeface="Times New Roman" panose="02020603050405020304" pitchFamily="18" charset="0"/>
                        </a:rPr>
                        <a:t>语言建构与运用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方正清刻本悦宋简体"/>
                          <a:cs typeface="Times New Roman" panose="02020603050405020304" pitchFamily="18" charset="0"/>
                        </a:rPr>
                        <a:t>思维发展与提升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8054473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高考解读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F1DE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重要语句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”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是指在文中起重要作用的关键性语句，它或揭示诗歌主旨，或表达作者情感，或有着丰富的内涵。它通常包括这几种语句：含蓄句、技巧句、结构复杂句、文眼句、结构句。在高考命题中，与此相关的是两种命题形式：一是理解文中重要语句的含意，二是赏析文中重要语句。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397481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0858570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58499289"/>
              </p:ext>
            </p:extLst>
          </p:nvPr>
        </p:nvGraphicFramePr>
        <p:xfrm>
          <a:off x="334567" y="2132856"/>
          <a:ext cx="11521280" cy="1645920"/>
        </p:xfrm>
        <a:graphic>
          <a:graphicData uri="http://schemas.openxmlformats.org/drawingml/2006/table">
            <a:tbl>
              <a:tblPr firstRow="1" firstCol="1" bandRow="1"/>
              <a:tblGrid>
                <a:gridCol w="2304255">
                  <a:extLst>
                    <a:ext uri="{9D8B030D-6E8A-4147-A177-3AD203B41FA5}">
                      <a16:colId xmlns:a16="http://schemas.microsoft.com/office/drawing/2014/main" val="3057365559"/>
                    </a:ext>
                  </a:extLst>
                </a:gridCol>
                <a:gridCol w="9217025">
                  <a:extLst>
                    <a:ext uri="{9D8B030D-6E8A-4147-A177-3AD203B41FA5}">
                      <a16:colId xmlns:a16="http://schemas.microsoft.com/office/drawing/2014/main" val="1810972295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常见设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问方式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F1DE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如何理解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“……”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一句中的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“××”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？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结合上下文，分析画横线句子的含意。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请解释这句话在诗中的含意。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1820383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5593765"/>
      </p:ext>
    </p:extLst>
  </p:cSld>
  <p:clrMapOvr>
    <a:masterClrMapping/>
  </p:clrMapOvr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257</TotalTime>
  <Words>1263</Words>
  <Application>Microsoft Office PowerPoint</Application>
  <PresentationFormat>自定义</PresentationFormat>
  <Paragraphs>72</Paragraphs>
  <Slides>16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16</vt:i4>
      </vt:variant>
    </vt:vector>
  </HeadingPairs>
  <TitlesOfParts>
    <vt:vector size="25" baseType="lpstr">
      <vt:lpstr>方正清刻本悦宋简体</vt:lpstr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407</cp:revision>
  <dcterms:created xsi:type="dcterms:W3CDTF">2020-11-06T05:24:00Z</dcterms:created>
  <dcterms:modified xsi:type="dcterms:W3CDTF">2025-09-21T03:13:20Z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